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8" r:id="rId38"/>
    <p:sldId id="292" r:id="rId39"/>
    <p:sldId id="293" r:id="rId40"/>
    <p:sldId id="294" r:id="rId41"/>
    <p:sldId id="295" r:id="rId42"/>
    <p:sldId id="296" r:id="rId43"/>
    <p:sldId id="300" r:id="rId44"/>
    <p:sldId id="297" r:id="rId45"/>
    <p:sldId id="299" r:id="rId46"/>
    <p:sldId id="301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222"/>
    <a:srgbClr val="F8D6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B5A2-6C14-4885-8E87-DBDE0BF425BC}" type="datetimeFigureOut">
              <a:rPr lang="ru-RU" smtClean="0"/>
              <a:t>08.12.2023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BC4B-102F-4819-822E-2A9D2820509C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075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B5A2-6C14-4885-8E87-DBDE0BF425BC}" type="datetimeFigureOut">
              <a:rPr lang="ru-RU" smtClean="0"/>
              <a:t>08.12.2023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BC4B-102F-4819-822E-2A9D2820509C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5682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B5A2-6C14-4885-8E87-DBDE0BF425BC}" type="datetimeFigureOut">
              <a:rPr lang="ru-RU" smtClean="0"/>
              <a:t>08.12.2023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BC4B-102F-4819-822E-2A9D2820509C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60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B5A2-6C14-4885-8E87-DBDE0BF425BC}" type="datetimeFigureOut">
              <a:rPr lang="ru-RU" smtClean="0"/>
              <a:t>08.12.2023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BC4B-102F-4819-822E-2A9D2820509C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9723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B5A2-6C14-4885-8E87-DBDE0BF425BC}" type="datetimeFigureOut">
              <a:rPr lang="ru-RU" smtClean="0"/>
              <a:t>08.12.2023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BC4B-102F-4819-822E-2A9D2820509C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8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B5A2-6C14-4885-8E87-DBDE0BF425BC}" type="datetimeFigureOut">
              <a:rPr lang="ru-RU" smtClean="0"/>
              <a:t>08.12.2023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BC4B-102F-4819-822E-2A9D2820509C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55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B5A2-6C14-4885-8E87-DBDE0BF425BC}" type="datetimeFigureOut">
              <a:rPr lang="ru-RU" smtClean="0"/>
              <a:t>08.12.2023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BC4B-102F-4819-822E-2A9D2820509C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78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B5A2-6C14-4885-8E87-DBDE0BF425BC}" type="datetimeFigureOut">
              <a:rPr lang="ru-RU" smtClean="0"/>
              <a:t>08.12.2023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BC4B-102F-4819-822E-2A9D2820509C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768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B5A2-6C14-4885-8E87-DBDE0BF425BC}" type="datetimeFigureOut">
              <a:rPr lang="ru-RU" smtClean="0"/>
              <a:t>08.12.2023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BC4B-102F-4819-822E-2A9D2820509C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9114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B5A2-6C14-4885-8E87-DBDE0BF425BC}" type="datetimeFigureOut">
              <a:rPr lang="ru-RU" smtClean="0"/>
              <a:t>08.12.2023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BC4B-102F-4819-822E-2A9D2820509C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844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B5A2-6C14-4885-8E87-DBDE0BF425BC}" type="datetimeFigureOut">
              <a:rPr lang="ru-RU" smtClean="0"/>
              <a:t>08.12.2023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3BC4B-102F-4819-822E-2A9D2820509C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25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4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0B5A2-6C14-4885-8E87-DBDE0BF425BC}" type="datetimeFigureOut">
              <a:rPr lang="ru-RU" smtClean="0"/>
              <a:t>08.12.2023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3BC4B-102F-4819-822E-2A9D2820509C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985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54726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8D608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Рег</a:t>
            </a:r>
            <a:r>
              <a:rPr lang="en-US" b="1" dirty="0" smtClean="0">
                <a:solidFill>
                  <a:srgbClr val="F8D608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ru-RU" b="1" dirty="0" smtClean="0">
                <a:solidFill>
                  <a:srgbClr val="F8D608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ональні особливост</a:t>
            </a:r>
            <a:r>
              <a:rPr lang="en-US" b="1" dirty="0" smtClean="0">
                <a:solidFill>
                  <a:srgbClr val="F8D608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ru-RU" b="1" dirty="0" smtClean="0">
                <a:solidFill>
                  <a:srgbClr val="F8D608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 та сучасн</a:t>
            </a:r>
            <a:r>
              <a:rPr lang="en-US" b="1" dirty="0" smtClean="0">
                <a:solidFill>
                  <a:srgbClr val="F8D608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i </a:t>
            </a:r>
            <a:r>
              <a:rPr lang="ru-RU" b="1" dirty="0" smtClean="0">
                <a:solidFill>
                  <a:srgbClr val="F8D608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тенденц</a:t>
            </a:r>
            <a:r>
              <a:rPr lang="en-US" b="1" dirty="0" smtClean="0">
                <a:solidFill>
                  <a:srgbClr val="F8D608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uk-UA" b="1" dirty="0" smtClean="0">
                <a:solidFill>
                  <a:srgbClr val="F8D608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ї</a:t>
            </a:r>
            <a:r>
              <a:rPr lang="ru-RU" b="1" dirty="0" smtClean="0">
                <a:solidFill>
                  <a:srgbClr val="F8D608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 в мистецтв</a:t>
            </a:r>
            <a:r>
              <a:rPr lang="en-US" b="1" dirty="0" smtClean="0">
                <a:solidFill>
                  <a:srgbClr val="F8D608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ru-RU" b="1" dirty="0" smtClean="0">
                <a:solidFill>
                  <a:srgbClr val="F8D608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 створення колядницько</a:t>
            </a:r>
            <a:r>
              <a:rPr lang="uk-UA" b="1" dirty="0">
                <a:solidFill>
                  <a:srgbClr val="F8D608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ї</a:t>
            </a:r>
            <a:r>
              <a:rPr lang="ru-RU" b="1" dirty="0" smtClean="0">
                <a:solidFill>
                  <a:srgbClr val="F8D608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 атрибутики </a:t>
            </a:r>
            <a:r>
              <a:rPr lang="en-US" dirty="0" smtClean="0">
                <a:solidFill>
                  <a:srgbClr val="F8D608"/>
                </a:solidFill>
                <a:latin typeface="Typo Garden Demo" pitchFamily="2" charset="0"/>
              </a:rPr>
              <a:t/>
            </a:r>
            <a:br>
              <a:rPr lang="en-US" dirty="0" smtClean="0">
                <a:solidFill>
                  <a:srgbClr val="F8D608"/>
                </a:solidFill>
                <a:latin typeface="Typo Garden Demo" pitchFamily="2" charset="0"/>
              </a:rPr>
            </a:br>
            <a:r>
              <a:rPr lang="ru-RU" sz="3600" dirty="0" smtClean="0">
                <a:latin typeface="Monotype Corsiva" pitchFamily="66" charset="0"/>
              </a:rPr>
              <a:t>(зірки, маски,торбин</a:t>
            </a:r>
            <a:r>
              <a:rPr lang="uk-UA" sz="3600" dirty="0">
                <a:latin typeface="Monotype Corsiva" pitchFamily="66" charset="0"/>
              </a:rPr>
              <a:t>к</a:t>
            </a:r>
            <a:r>
              <a:rPr lang="ru-RU" sz="3600" dirty="0" smtClean="0">
                <a:latin typeface="Monotype Corsiva" pitchFamily="66" charset="0"/>
              </a:rPr>
              <a:t>и, тощо).</a:t>
            </a:r>
            <a:br>
              <a:rPr lang="ru-RU" sz="3600" dirty="0" smtClean="0">
                <a:latin typeface="Monotype Corsiva" pitchFamily="66" charset="0"/>
              </a:rPr>
            </a:br>
            <a:r>
              <a:rPr lang="ru-RU" sz="3600" dirty="0" smtClean="0">
                <a:solidFill>
                  <a:srgbClr val="F8D608"/>
                </a:solidFill>
                <a:latin typeface="Monotype Corsiva" pitchFamily="66" charset="0"/>
              </a:rPr>
              <a:t/>
            </a:r>
            <a:br>
              <a:rPr lang="ru-RU" sz="3600" dirty="0" smtClean="0">
                <a:solidFill>
                  <a:srgbClr val="F8D608"/>
                </a:solidFill>
                <a:latin typeface="Monotype Corsiva" pitchFamily="66" charset="0"/>
              </a:rPr>
            </a:br>
            <a:r>
              <a:rPr lang="uk-UA" sz="2700" dirty="0" smtClean="0">
                <a:solidFill>
                  <a:srgbClr val="F8D608"/>
                </a:solidFill>
                <a:latin typeface="Monotype Corsiva" pitchFamily="66" charset="0"/>
              </a:rPr>
              <a:t>Викладач Волинського фахового коледжу культури і мистецтв ім. І. Ф. Стравінького, членкиня НСМНМУ, майстер лозоплетіння.</a:t>
            </a:r>
            <a:br>
              <a:rPr lang="uk-UA" sz="2700" dirty="0" smtClean="0">
                <a:solidFill>
                  <a:srgbClr val="F8D608"/>
                </a:solidFill>
                <a:latin typeface="Monotype Corsiva" pitchFamily="66" charset="0"/>
              </a:rPr>
            </a:br>
            <a:r>
              <a:rPr lang="uk-UA" sz="2700" dirty="0" smtClean="0">
                <a:latin typeface="Monotype Corsiva" pitchFamily="66" charset="0"/>
              </a:rPr>
              <a:t>Щур  Орися Георгіївна</a:t>
            </a:r>
            <a:br>
              <a:rPr lang="uk-UA" sz="2700" dirty="0" smtClean="0">
                <a:latin typeface="Monotype Corsiva" pitchFamily="66" charset="0"/>
              </a:rPr>
            </a:br>
            <a:r>
              <a:rPr lang="uk-UA" sz="2700" dirty="0" smtClean="0">
                <a:latin typeface="Monotype Corsiva" pitchFamily="66" charset="0"/>
              </a:rPr>
              <a:t>м. Луцьк, 2023 р</a:t>
            </a:r>
            <a:endParaRPr lang="ru-RU" sz="27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191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r="10853"/>
          <a:stretch/>
        </p:blipFill>
        <p:spPr bwMode="auto">
          <a:xfrm>
            <a:off x="0" y="-8952"/>
            <a:ext cx="9144000" cy="687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530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05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639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" y="860950"/>
            <a:ext cx="9135304" cy="513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6856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05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898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Сучасн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тенденц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ї виготовлення р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здвяних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з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рок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/>
              <a:t>О</a:t>
            </a:r>
            <a:r>
              <a:rPr lang="ru-RU" b="1" dirty="0"/>
              <a:t>сновні</a:t>
            </a:r>
            <a:r>
              <a:rPr lang="ru-RU" b="1" dirty="0"/>
              <a:t> </a:t>
            </a:r>
            <a:r>
              <a:rPr lang="ru-RU" b="1" dirty="0"/>
              <a:t>елементи</a:t>
            </a:r>
            <a:r>
              <a:rPr lang="ru-RU" b="1" dirty="0"/>
              <a:t> зірки</a:t>
            </a:r>
            <a:endParaRPr lang="ru-RU" dirty="0"/>
          </a:p>
          <a:p>
            <a:r>
              <a:rPr lang="ru-RU" dirty="0"/>
              <a:t>Конструкція</a:t>
            </a:r>
            <a:r>
              <a:rPr lang="ru-RU" dirty="0"/>
              <a:t> складається з</a:t>
            </a:r>
            <a:r>
              <a:rPr lang="uk-UA" dirty="0"/>
              <a:t>:</a:t>
            </a:r>
            <a:endParaRPr lang="ru-RU" dirty="0"/>
          </a:p>
          <a:p>
            <a:pPr lvl="0"/>
            <a:r>
              <a:rPr lang="ru-RU" dirty="0"/>
              <a:t>палиці</a:t>
            </a:r>
            <a:r>
              <a:rPr lang="ru-RU" dirty="0"/>
              <a:t>, </a:t>
            </a:r>
          </a:p>
          <a:p>
            <a:pPr lvl="0"/>
            <a:r>
              <a:rPr lang="ru-RU" dirty="0"/>
              <a:t>власне</a:t>
            </a:r>
            <a:r>
              <a:rPr lang="ru-RU" dirty="0"/>
              <a:t> зірки</a:t>
            </a:r>
            <a:r>
              <a:rPr lang="uk-UA" dirty="0"/>
              <a:t>,</a:t>
            </a:r>
            <a:endParaRPr lang="ru-RU" dirty="0"/>
          </a:p>
          <a:p>
            <a:pPr lvl="0"/>
            <a:r>
              <a:rPr lang="ru-RU" dirty="0"/>
              <a:t>д</a:t>
            </a:r>
            <a:r>
              <a:rPr lang="ru-RU" dirty="0" smtClean="0"/>
              <a:t>звоників</a:t>
            </a:r>
            <a:r>
              <a:rPr lang="ru-RU" dirty="0"/>
              <a:t>,</a:t>
            </a:r>
            <a:r>
              <a:rPr lang="ru-RU" dirty="0" smtClean="0"/>
              <a:t> </a:t>
            </a:r>
          </a:p>
          <a:p>
            <a:pPr lvl="0"/>
            <a:r>
              <a:rPr lang="uk-UA" dirty="0"/>
              <a:t>с</a:t>
            </a:r>
            <a:r>
              <a:rPr lang="uk-UA" dirty="0" smtClean="0"/>
              <a:t>вічка (якщо </a:t>
            </a:r>
            <a:r>
              <a:rPr lang="uk-UA" dirty="0"/>
              <a:t>зірка робилась з </a:t>
            </a:r>
            <a:r>
              <a:rPr lang="uk-UA" dirty="0" smtClean="0"/>
              <a:t>решета)</a:t>
            </a:r>
            <a:endParaRPr lang="ru-RU" dirty="0"/>
          </a:p>
          <a:p>
            <a:pPr lvl="0"/>
            <a:r>
              <a:rPr lang="uk-UA" dirty="0"/>
              <a:t>д</a:t>
            </a:r>
            <a:r>
              <a:rPr lang="uk-UA" dirty="0" smtClean="0"/>
              <a:t>одаткові </a:t>
            </a:r>
            <a:r>
              <a:rPr lang="uk-UA" dirty="0"/>
              <a:t>елементи китиці, стрічки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581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Матер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али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і 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техн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ки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 smtClean="0"/>
              <a:t>Каркас, основа:</a:t>
            </a:r>
          </a:p>
          <a:p>
            <a:r>
              <a:rPr lang="uk-UA" sz="2400" dirty="0" smtClean="0"/>
              <a:t>Дерево, </a:t>
            </a:r>
            <a:r>
              <a:rPr lang="ru-RU" sz="2400" dirty="0" smtClean="0"/>
              <a:t>гнучкі</a:t>
            </a:r>
            <a:r>
              <a:rPr lang="ru-RU" sz="2400" dirty="0" smtClean="0"/>
              <a:t> планки </a:t>
            </a:r>
            <a:r>
              <a:rPr lang="ru-RU" sz="2400" dirty="0"/>
              <a:t>ясеня, </a:t>
            </a:r>
            <a:r>
              <a:rPr lang="ru-RU" sz="2400" dirty="0"/>
              <a:t>ліщини</a:t>
            </a:r>
            <a:r>
              <a:rPr lang="ru-RU" sz="2400" dirty="0"/>
              <a:t> або </a:t>
            </a:r>
            <a:r>
              <a:rPr lang="ru-RU" sz="2400" dirty="0" smtClean="0"/>
              <a:t>дуба (</a:t>
            </a:r>
            <a:r>
              <a:rPr lang="ru-RU" sz="2400" dirty="0" smtClean="0"/>
              <a:t>гнуття</a:t>
            </a:r>
            <a:r>
              <a:rPr lang="ru-RU" sz="2400" dirty="0" smtClean="0"/>
              <a:t>, </a:t>
            </a:r>
            <a:r>
              <a:rPr lang="ru-RU" sz="2400" dirty="0" smtClean="0"/>
              <a:t>різьблення</a:t>
            </a:r>
            <a:r>
              <a:rPr lang="ru-RU" sz="2400" dirty="0" smtClean="0"/>
              <a:t>)</a:t>
            </a:r>
            <a:endParaRPr lang="uk-UA" sz="2400" dirty="0" smtClean="0"/>
          </a:p>
          <a:p>
            <a:r>
              <a:rPr lang="uk-UA" sz="2400" dirty="0" smtClean="0"/>
              <a:t>Лоза (плетіння)</a:t>
            </a:r>
          </a:p>
          <a:p>
            <a:r>
              <a:rPr lang="uk-UA" sz="2400" dirty="0" smtClean="0"/>
              <a:t>Картон (вирізування та склеювання)</a:t>
            </a:r>
          </a:p>
          <a:p>
            <a:r>
              <a:rPr lang="uk-UA" sz="2400" dirty="0" smtClean="0"/>
              <a:t>Фанера, ДВП (вирізування)</a:t>
            </a:r>
          </a:p>
          <a:p>
            <a:pPr marL="0" indent="0">
              <a:buNone/>
            </a:pPr>
            <a:r>
              <a:rPr lang="uk-UA" b="1" dirty="0" smtClean="0"/>
              <a:t>Оздоблення:</a:t>
            </a:r>
          </a:p>
          <a:p>
            <a:r>
              <a:rPr lang="uk-UA" sz="2400" dirty="0" smtClean="0"/>
              <a:t>Папір (наклеювання)</a:t>
            </a:r>
          </a:p>
          <a:p>
            <a:r>
              <a:rPr lang="uk-UA" sz="2400" dirty="0" smtClean="0"/>
              <a:t>Тканина (натягування та кріплення на каркас)</a:t>
            </a:r>
          </a:p>
          <a:p>
            <a:r>
              <a:rPr lang="uk-UA" sz="2400" dirty="0" smtClean="0"/>
              <a:t>Трава (намотування)</a:t>
            </a:r>
          </a:p>
          <a:p>
            <a:r>
              <a:rPr lang="uk-UA" sz="2400" dirty="0" smtClean="0"/>
              <a:t>Солома (плетіння, аплікація)</a:t>
            </a:r>
          </a:p>
          <a:p>
            <a:r>
              <a:rPr lang="uk-UA" sz="2400" dirty="0" smtClean="0"/>
              <a:t>Нитки кольорові, мотузки (намотування)</a:t>
            </a:r>
          </a:p>
          <a:p>
            <a:endParaRPr lang="uk-UA" sz="2400" dirty="0" smtClean="0"/>
          </a:p>
          <a:p>
            <a:endParaRPr lang="uk-UA" sz="2400" dirty="0" smtClean="0"/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592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F8D608"/>
              </a:solidFill>
              <a:latin typeface="Rubius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5" name="Picture 3" descr="C:\Users\admin\Desktop\Різдвяні зірки\Парахін\81493294_1487208628104883_7134904894518984704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r="8038"/>
          <a:stretch/>
        </p:blipFill>
        <p:spPr bwMode="auto">
          <a:xfrm>
            <a:off x="-76756" y="5959"/>
            <a:ext cx="9244174" cy="68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52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admin\Desktop\Різдвяні зірки\Парахін\82336448_1487208701438209_2111392797293543424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r="3130"/>
          <a:stretch/>
        </p:blipFill>
        <p:spPr bwMode="auto">
          <a:xfrm>
            <a:off x="0" y="-5660"/>
            <a:ext cx="93209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761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admin\Desktop\Різдвяні зірки\IMG_20201201_2214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104" y="0"/>
            <a:ext cx="6211793" cy="68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482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admin\Desktop\Різдвяні зірки\IMG_20220105_1708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481" y="-33159"/>
            <a:ext cx="5567039" cy="689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719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8D608"/>
                </a:solidFill>
                <a:latin typeface="Arial Black" pitchFamily="34" charset="0"/>
              </a:rPr>
              <a:t>З</a:t>
            </a:r>
            <a:r>
              <a:rPr lang="en-US" dirty="0">
                <a:solidFill>
                  <a:srgbClr val="F8D608"/>
                </a:solidFill>
                <a:latin typeface="Arial Black" pitchFamily="34" charset="0"/>
              </a:rPr>
              <a:t>i</a:t>
            </a:r>
            <a:r>
              <a:rPr lang="uk-UA" dirty="0" smtClean="0">
                <a:solidFill>
                  <a:srgbClr val="F8D608"/>
                </a:solidFill>
                <a:latin typeface="Arial Black" pitchFamily="34" charset="0"/>
              </a:rPr>
              <a:t>рки</a:t>
            </a:r>
            <a:endParaRPr lang="ru-RU" dirty="0">
              <a:solidFill>
                <a:srgbClr val="F8D608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vi-VN" b="1" dirty="0" smtClean="0"/>
              <a:t>Різдвяна зі́рка</a:t>
            </a:r>
            <a:r>
              <a:rPr lang="vi-VN" dirty="0" smtClean="0"/>
              <a:t> або </a:t>
            </a:r>
            <a:r>
              <a:rPr lang="vi-VN" b="1" dirty="0" smtClean="0"/>
              <a:t>Зві́зда</a:t>
            </a:r>
            <a:r>
              <a:rPr lang="vi-VN" dirty="0" smtClean="0"/>
              <a:t> —</a:t>
            </a:r>
            <a:r>
              <a:rPr lang="vi-VN" sz="3600" dirty="0" smtClean="0"/>
              <a:t>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головний</a:t>
            </a:r>
            <a:r>
              <a:rPr lang="uk-UA" dirty="0" smtClean="0"/>
              <a:t>, </a:t>
            </a:r>
            <a:r>
              <a:rPr lang="vi-VN" dirty="0" smtClean="0"/>
              <a:t>традиційний атрибут різдвяного обряду колядування.</a:t>
            </a:r>
            <a:r>
              <a:rPr lang="uk-UA" dirty="0" smtClean="0"/>
              <a:t> </a:t>
            </a:r>
            <a:r>
              <a:rPr lang="vi-VN" dirty="0" smtClean="0"/>
              <a:t>На Бойківщині та Гуцульщині «зірку» називали також вертепом.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665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admin\Desktop\Різдвяні зірки\IMG_20221229_145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119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admin\Desktop\Різдвяні зірки\fe5df6bb29b84d19463c01ec82b4c9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586" y="-5601"/>
            <a:ext cx="5147701" cy="686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262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admin\Desktop\Різдвяні зірки\IMG_20220114_111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3900" y="-15598775"/>
            <a:ext cx="3645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Різдвяні зірки\IMG_20220114_1116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5" r="2189" b="26451"/>
          <a:stretch/>
        </p:blipFill>
        <p:spPr bwMode="auto">
          <a:xfrm>
            <a:off x="1691680" y="392"/>
            <a:ext cx="5945946" cy="684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105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admin\Desktop\Різдвяні зірки\316808036_3292905771024649_541266041047690209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0"/>
            <a:ext cx="5165264" cy="688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7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admin\Desktop\Різдвяні зірки\IMG_20221225_110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70" y="51470"/>
            <a:ext cx="6755060" cy="675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303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admin\Desktop\Різдвяні зірки\IMG_20220109_0954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8" b="26957"/>
          <a:stretch/>
        </p:blipFill>
        <p:spPr bwMode="auto">
          <a:xfrm>
            <a:off x="1513689" y="0"/>
            <a:ext cx="6054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605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8D608"/>
                </a:solidFill>
                <a:latin typeface="Arial Black" pitchFamily="34" charset="0"/>
              </a:rPr>
              <a:t>Р</a:t>
            </a:r>
            <a:r>
              <a:rPr lang="en-US" dirty="0" smtClean="0">
                <a:solidFill>
                  <a:srgbClr val="F8D608"/>
                </a:solidFill>
                <a:latin typeface="Arial Black" pitchFamily="34" charset="0"/>
              </a:rPr>
              <a:t>i</a:t>
            </a:r>
            <a:r>
              <a:rPr lang="uk-UA" dirty="0" smtClean="0">
                <a:solidFill>
                  <a:srgbClr val="F8D608"/>
                </a:solidFill>
                <a:latin typeface="Arial Black" pitchFamily="34" charset="0"/>
              </a:rPr>
              <a:t>здвян</a:t>
            </a:r>
            <a:r>
              <a:rPr lang="en-US" dirty="0" smtClean="0">
                <a:solidFill>
                  <a:srgbClr val="F8D608"/>
                </a:solidFill>
                <a:latin typeface="Arial Black" pitchFamily="34" charset="0"/>
              </a:rPr>
              <a:t>i</a:t>
            </a:r>
            <a:r>
              <a:rPr lang="uk-UA" dirty="0" smtClean="0">
                <a:solidFill>
                  <a:srgbClr val="F8D608"/>
                </a:solidFill>
                <a:latin typeface="Arial Black" pitchFamily="34" charset="0"/>
              </a:rPr>
              <a:t> маски</a:t>
            </a:r>
            <a:endParaRPr lang="ru-RU" dirty="0">
              <a:solidFill>
                <a:srgbClr val="F8D608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Звичай</a:t>
            </a:r>
            <a:r>
              <a:rPr lang="ru-RU" sz="2400" dirty="0"/>
              <a:t> </a:t>
            </a:r>
            <a:r>
              <a:rPr lang="ru-RU" sz="2400" dirty="0"/>
              <a:t>водити</a:t>
            </a:r>
            <a:r>
              <a:rPr lang="ru-RU" sz="2400" dirty="0"/>
              <a:t> Козу на </a:t>
            </a:r>
            <a:r>
              <a:rPr lang="ru-RU" sz="2400" dirty="0" smtClean="0"/>
              <a:t>Василя </a:t>
            </a:r>
            <a:r>
              <a:rPr lang="ru-RU" sz="2400" dirty="0"/>
              <a:t>– </a:t>
            </a:r>
            <a:r>
              <a:rPr lang="ru-RU" sz="2400" dirty="0"/>
              <a:t>це</a:t>
            </a:r>
            <a:r>
              <a:rPr lang="ru-RU" sz="2400" dirty="0"/>
              <a:t> </a:t>
            </a:r>
            <a:r>
              <a:rPr lang="ru-RU" sz="2400" dirty="0"/>
              <a:t>містичне</a:t>
            </a:r>
            <a:r>
              <a:rPr lang="ru-RU" sz="2400" dirty="0"/>
              <a:t> </a:t>
            </a:r>
            <a:r>
              <a:rPr lang="ru-RU" sz="2400" dirty="0"/>
              <a:t>дійство</a:t>
            </a:r>
            <a:r>
              <a:rPr lang="ru-RU" sz="2400" dirty="0"/>
              <a:t>, що </a:t>
            </a:r>
            <a:r>
              <a:rPr lang="ru-RU" sz="2400" dirty="0"/>
              <a:t>прийшло</a:t>
            </a:r>
            <a:r>
              <a:rPr lang="ru-RU" sz="2400" dirty="0"/>
              <a:t> до нас </a:t>
            </a:r>
            <a:r>
              <a:rPr lang="ru-RU" sz="2400" dirty="0"/>
              <a:t>ще</a:t>
            </a:r>
            <a:r>
              <a:rPr lang="ru-RU" sz="2400" dirty="0"/>
              <a:t> з </a:t>
            </a:r>
            <a:r>
              <a:rPr lang="ru-RU" sz="2400" dirty="0"/>
              <a:t>дохристиянських</a:t>
            </a:r>
            <a:r>
              <a:rPr lang="ru-RU" sz="2400" dirty="0"/>
              <a:t> </a:t>
            </a:r>
            <a:r>
              <a:rPr lang="ru-RU" sz="2400" dirty="0"/>
              <a:t>часів</a:t>
            </a:r>
            <a:r>
              <a:rPr lang="ru-RU" sz="2400" dirty="0"/>
              <a:t> і </a:t>
            </a:r>
            <a:r>
              <a:rPr lang="ru-RU" sz="2400" dirty="0"/>
              <a:t>продовжує</a:t>
            </a:r>
            <a:r>
              <a:rPr lang="ru-RU" sz="2400" dirty="0"/>
              <a:t> </a:t>
            </a:r>
            <a:r>
              <a:rPr lang="ru-RU" sz="2400" dirty="0"/>
              <a:t>жити</a:t>
            </a:r>
            <a:r>
              <a:rPr lang="ru-RU" sz="2400" dirty="0"/>
              <a:t> в </a:t>
            </a:r>
            <a:r>
              <a:rPr lang="ru-RU" sz="2400" dirty="0"/>
              <a:t>обрядових</a:t>
            </a:r>
            <a:r>
              <a:rPr lang="ru-RU" sz="2400" dirty="0"/>
              <a:t> </a:t>
            </a:r>
            <a:r>
              <a:rPr lang="ru-RU" sz="2400" dirty="0"/>
              <a:t>дійствах</a:t>
            </a:r>
            <a:r>
              <a:rPr lang="ru-RU" sz="2400" dirty="0"/>
              <a:t> </a:t>
            </a:r>
            <a:r>
              <a:rPr lang="ru-RU" sz="2400" dirty="0"/>
              <a:t>сучасних</a:t>
            </a:r>
            <a:r>
              <a:rPr lang="ru-RU" sz="2400" dirty="0"/>
              <a:t> </a:t>
            </a:r>
            <a:r>
              <a:rPr lang="ru-RU" sz="2400" dirty="0"/>
              <a:t>колядників</a:t>
            </a:r>
            <a:r>
              <a:rPr lang="ru-RU" sz="2400" dirty="0"/>
              <a:t> і </a:t>
            </a:r>
            <a:r>
              <a:rPr lang="ru-RU" sz="2400" dirty="0"/>
              <a:t>щедрувальників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Популярністю</a:t>
            </a:r>
            <a:r>
              <a:rPr lang="ru-RU" sz="2400" dirty="0" smtClean="0"/>
              <a:t> </a:t>
            </a:r>
            <a:r>
              <a:rPr lang="ru-RU" sz="2400" dirty="0"/>
              <a:t>у </a:t>
            </a:r>
            <a:r>
              <a:rPr lang="ru-RU" sz="2400" dirty="0"/>
              <a:t>східних</a:t>
            </a:r>
            <a:r>
              <a:rPr lang="ru-RU" sz="2400" dirty="0"/>
              <a:t> </a:t>
            </a:r>
            <a:r>
              <a:rPr lang="ru-RU" sz="2400" dirty="0"/>
              <a:t>слов’ян</a:t>
            </a:r>
            <a:r>
              <a:rPr lang="ru-RU" sz="2400" dirty="0"/>
              <a:t> </a:t>
            </a:r>
            <a:r>
              <a:rPr lang="ru-RU" sz="2400" dirty="0"/>
              <a:t>користувалася</a:t>
            </a:r>
            <a:r>
              <a:rPr lang="ru-RU" sz="2400" dirty="0"/>
              <a:t> маска </a:t>
            </a:r>
            <a:r>
              <a:rPr lang="ru-RU" sz="2400" dirty="0"/>
              <a:t>кози</a:t>
            </a:r>
            <a:r>
              <a:rPr lang="ru-RU" sz="2400" dirty="0"/>
              <a:t>, символу урожаю</a:t>
            </a:r>
            <a:r>
              <a:rPr lang="ru-RU" sz="2400" dirty="0" smtClean="0"/>
              <a:t>. </a:t>
            </a:r>
          </a:p>
          <a:p>
            <a:r>
              <a:rPr lang="ru-RU" sz="2400" dirty="0"/>
              <a:t>Коза, як і </a:t>
            </a:r>
            <a:r>
              <a:rPr lang="ru-RU" sz="2400" dirty="0"/>
              <a:t>належить</a:t>
            </a:r>
            <a:r>
              <a:rPr lang="ru-RU" sz="2400" dirty="0"/>
              <a:t> </a:t>
            </a:r>
            <a:r>
              <a:rPr lang="ru-RU" sz="2400" dirty="0"/>
              <a:t>домашній</a:t>
            </a:r>
            <a:r>
              <a:rPr lang="ru-RU" sz="2400" dirty="0"/>
              <a:t> </a:t>
            </a:r>
            <a:r>
              <a:rPr lang="ru-RU" sz="2400" dirty="0"/>
              <a:t>худобі</a:t>
            </a:r>
            <a:r>
              <a:rPr lang="ru-RU" sz="2400" dirty="0"/>
              <a:t>, </a:t>
            </a:r>
            <a:r>
              <a:rPr lang="ru-RU" sz="2400" dirty="0"/>
              <a:t>ніколи</a:t>
            </a:r>
            <a:r>
              <a:rPr lang="ru-RU" sz="2400" dirty="0"/>
              <a:t> не ходила </a:t>
            </a:r>
            <a:r>
              <a:rPr lang="ru-RU" sz="2400" dirty="0" smtClean="0"/>
              <a:t>сама.</a:t>
            </a:r>
            <a:r>
              <a:rPr lang="ru-RU" sz="2400" dirty="0"/>
              <a:t> </a:t>
            </a:r>
            <a:r>
              <a:rPr lang="ru-RU" sz="2400" dirty="0"/>
              <a:t>Її</a:t>
            </a:r>
            <a:r>
              <a:rPr lang="ru-RU" sz="2400" dirty="0"/>
              <a:t> водила </a:t>
            </a:r>
            <a:r>
              <a:rPr lang="ru-RU" sz="2400" dirty="0"/>
              <a:t>юрба</a:t>
            </a:r>
            <a:r>
              <a:rPr lang="ru-RU" sz="2400" dirty="0"/>
              <a:t> </a:t>
            </a:r>
            <a:r>
              <a:rPr lang="ru-RU" sz="2400" dirty="0"/>
              <a:t>ряджених</a:t>
            </a:r>
            <a:r>
              <a:rPr lang="ru-RU" sz="2400" dirty="0"/>
              <a:t> "</a:t>
            </a:r>
            <a:r>
              <a:rPr lang="ru-RU" sz="2400" dirty="0"/>
              <a:t>козоводів</a:t>
            </a:r>
            <a:r>
              <a:rPr lang="ru-RU" sz="2400" dirty="0"/>
              <a:t>", що </a:t>
            </a:r>
            <a:r>
              <a:rPr lang="ru-RU" sz="2400" dirty="0"/>
              <a:t>йшли</a:t>
            </a:r>
            <a:r>
              <a:rPr lang="ru-RU" sz="2400" dirty="0"/>
              <a:t> </a:t>
            </a:r>
            <a:r>
              <a:rPr lang="ru-RU" sz="2400" dirty="0"/>
              <a:t>від</a:t>
            </a:r>
            <a:r>
              <a:rPr lang="ru-RU" sz="2400" dirty="0"/>
              <a:t> </a:t>
            </a:r>
            <a:r>
              <a:rPr lang="ru-RU" sz="2400" dirty="0"/>
              <a:t>хати</a:t>
            </a:r>
            <a:r>
              <a:rPr lang="ru-RU" sz="2400" dirty="0"/>
              <a:t> до </a:t>
            </a:r>
            <a:r>
              <a:rPr lang="ru-RU" sz="2400" dirty="0"/>
              <a:t>хати</a:t>
            </a:r>
            <a:r>
              <a:rPr lang="ru-RU" sz="2400" dirty="0"/>
              <a:t>, </a:t>
            </a:r>
            <a:r>
              <a:rPr lang="ru-RU" sz="2400" dirty="0"/>
              <a:t>щедруючи</a:t>
            </a:r>
            <a:r>
              <a:rPr lang="ru-RU" sz="2400" dirty="0"/>
              <a:t> і </a:t>
            </a:r>
            <a:r>
              <a:rPr lang="ru-RU" sz="2400" dirty="0"/>
              <a:t>розігруючи</a:t>
            </a:r>
            <a:r>
              <a:rPr lang="ru-RU" sz="2400" dirty="0"/>
              <a:t> </a:t>
            </a:r>
            <a:r>
              <a:rPr lang="ru-RU" sz="2400" dirty="0"/>
              <a:t>невеликі</a:t>
            </a:r>
            <a:r>
              <a:rPr lang="ru-RU" sz="2400" dirty="0"/>
              <a:t> </a:t>
            </a:r>
            <a:r>
              <a:rPr lang="ru-RU" sz="2400" dirty="0"/>
              <a:t>вистави</a:t>
            </a:r>
            <a:r>
              <a:rPr lang="ru-RU" sz="2400" dirty="0" smtClean="0"/>
              <a:t>.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78005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F68222"/>
                </a:solidFill>
                <a:latin typeface="Arial Black" pitchFamily="34" charset="0"/>
              </a:rPr>
              <a:t>Основн</a:t>
            </a:r>
            <a:r>
              <a:rPr lang="en-US" sz="3600" dirty="0" smtClean="0">
                <a:solidFill>
                  <a:srgbClr val="F68222"/>
                </a:solidFill>
                <a:latin typeface="Arial Black" pitchFamily="34" charset="0"/>
              </a:rPr>
              <a:t>i</a:t>
            </a:r>
            <a:r>
              <a:rPr lang="uk-UA" sz="3600" dirty="0" smtClean="0">
                <a:solidFill>
                  <a:srgbClr val="F68222"/>
                </a:solidFill>
                <a:latin typeface="Arial Black" pitchFamily="34" charset="0"/>
              </a:rPr>
              <a:t> персонаж</a:t>
            </a:r>
            <a:r>
              <a:rPr lang="en-US" sz="3600" dirty="0" smtClean="0">
                <a:solidFill>
                  <a:srgbClr val="F68222"/>
                </a:solidFill>
                <a:latin typeface="Arial Black" pitchFamily="34" charset="0"/>
              </a:rPr>
              <a:t>i</a:t>
            </a:r>
            <a:r>
              <a:rPr lang="uk-UA" sz="3600" dirty="0" smtClean="0">
                <a:solidFill>
                  <a:srgbClr val="F68222"/>
                </a:solidFill>
                <a:latin typeface="Arial Black" pitchFamily="34" charset="0"/>
              </a:rPr>
              <a:t> ряджених</a:t>
            </a:r>
            <a:endParaRPr lang="ru-RU" sz="3600" dirty="0">
              <a:solidFill>
                <a:srgbClr val="F68222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r>
              <a:rPr lang="uk-UA" sz="2400" dirty="0" smtClean="0"/>
              <a:t>Коза</a:t>
            </a:r>
          </a:p>
          <a:p>
            <a:r>
              <a:rPr lang="uk-UA" sz="2400" dirty="0" smtClean="0"/>
              <a:t>Дід</a:t>
            </a:r>
          </a:p>
          <a:p>
            <a:r>
              <a:rPr lang="uk-UA" sz="2400" dirty="0" smtClean="0"/>
              <a:t>Меланка</a:t>
            </a:r>
            <a:endParaRPr lang="ru-RU" sz="2400" dirty="0" smtClean="0"/>
          </a:p>
          <a:p>
            <a:r>
              <a:rPr lang="ru-RU" sz="2400" dirty="0" smtClean="0"/>
              <a:t>Ведмідь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Корова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Вовк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Лисиця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Кіт</a:t>
            </a:r>
            <a:r>
              <a:rPr lang="ru-RU" sz="2400" dirty="0" smtClean="0"/>
              <a:t> </a:t>
            </a:r>
          </a:p>
          <a:p>
            <a:r>
              <a:rPr lang="ru-RU" sz="2400" dirty="0"/>
              <a:t>Баба, </a:t>
            </a:r>
            <a:endParaRPr lang="ru-RU" sz="2400" dirty="0" smtClean="0"/>
          </a:p>
          <a:p>
            <a:r>
              <a:rPr lang="ru-RU" sz="2400" dirty="0" smtClean="0"/>
              <a:t>Циган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Єврей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Поляк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Шинкар</a:t>
            </a:r>
            <a:r>
              <a:rPr lang="ru-RU" sz="2400" dirty="0" smtClean="0"/>
              <a:t> </a:t>
            </a:r>
            <a:r>
              <a:rPr lang="ru-RU" sz="2400" dirty="0"/>
              <a:t>із </a:t>
            </a:r>
            <a:r>
              <a:rPr lang="ru-RU" sz="2400" dirty="0"/>
              <a:t>Шинкаркою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Піп-п’яничка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Старець</a:t>
            </a:r>
            <a:r>
              <a:rPr lang="ru-RU" sz="2400" dirty="0"/>
              <a:t> </a:t>
            </a:r>
            <a:r>
              <a:rPr lang="ru-RU" sz="2400" dirty="0"/>
              <a:t>Савочка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Чернець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Молодиця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Запорожець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Чорт</a:t>
            </a:r>
            <a:r>
              <a:rPr lang="ru-RU" sz="2400" dirty="0"/>
              <a:t>, </a:t>
            </a:r>
            <a:endParaRPr lang="ru-RU" sz="2400" dirty="0" smtClean="0"/>
          </a:p>
          <a:p>
            <a:r>
              <a:rPr lang="ru-RU" sz="2400" dirty="0" smtClean="0"/>
              <a:t>Солдат,</a:t>
            </a:r>
          </a:p>
          <a:p>
            <a:r>
              <a:rPr lang="uk-UA" sz="2400" dirty="0" smtClean="0"/>
              <a:t>Лікар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35278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Матер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али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і 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техн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ки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sz="4000" b="1" dirty="0" smtClean="0"/>
              <a:t>Основа:</a:t>
            </a:r>
          </a:p>
          <a:p>
            <a:r>
              <a:rPr lang="uk-UA" dirty="0" smtClean="0"/>
              <a:t>Дерево</a:t>
            </a:r>
            <a:r>
              <a:rPr lang="uk-UA" dirty="0"/>
              <a:t>, </a:t>
            </a:r>
            <a:r>
              <a:rPr lang="ru-RU" dirty="0"/>
              <a:t>гнучкі</a:t>
            </a:r>
            <a:r>
              <a:rPr lang="ru-RU" dirty="0"/>
              <a:t> </a:t>
            </a:r>
            <a:r>
              <a:rPr lang="ru-RU" dirty="0" smtClean="0"/>
              <a:t>(</a:t>
            </a:r>
            <a:r>
              <a:rPr lang="ru-RU" dirty="0" smtClean="0"/>
              <a:t>точіння</a:t>
            </a:r>
            <a:r>
              <a:rPr lang="ru-RU" dirty="0" smtClean="0"/>
              <a:t>, </a:t>
            </a:r>
            <a:r>
              <a:rPr lang="ru-RU" dirty="0" smtClean="0"/>
              <a:t>витесуваня</a:t>
            </a:r>
            <a:r>
              <a:rPr lang="ru-RU" dirty="0" smtClean="0"/>
              <a:t>, </a:t>
            </a:r>
            <a:r>
              <a:rPr lang="ru-RU" dirty="0" smtClean="0"/>
              <a:t>різьблення</a:t>
            </a:r>
            <a:r>
              <a:rPr lang="ru-RU" dirty="0"/>
              <a:t>)</a:t>
            </a:r>
            <a:endParaRPr lang="uk-UA" dirty="0"/>
          </a:p>
          <a:p>
            <a:r>
              <a:rPr lang="uk-UA" dirty="0" smtClean="0"/>
              <a:t>Шкіра овеча (вирізування, </a:t>
            </a:r>
            <a:r>
              <a:rPr lang="uk-UA" dirty="0" smtClean="0"/>
              <a:t>зістригування</a:t>
            </a:r>
            <a:r>
              <a:rPr lang="uk-UA" dirty="0" smtClean="0"/>
              <a:t>)</a:t>
            </a:r>
          </a:p>
          <a:p>
            <a:r>
              <a:rPr lang="uk-UA" dirty="0" smtClean="0"/>
              <a:t>Папір (</a:t>
            </a:r>
            <a:r>
              <a:rPr lang="uk-UA" dirty="0"/>
              <a:t> </a:t>
            </a:r>
            <a:r>
              <a:rPr lang="uk-UA" dirty="0" smtClean="0"/>
              <a:t>пап</a:t>
            </a:r>
            <a:r>
              <a:rPr lang="vi-VN" dirty="0" smtClean="0"/>
              <a:t>'</a:t>
            </a:r>
            <a:r>
              <a:rPr lang="vi-VN" i="1" dirty="0" smtClean="0"/>
              <a:t>́</a:t>
            </a:r>
            <a:r>
              <a:rPr lang="uk-UA" dirty="0" smtClean="0"/>
              <a:t>є </a:t>
            </a:r>
            <a:r>
              <a:rPr lang="uk-UA" dirty="0" smtClean="0"/>
              <a:t>маше</a:t>
            </a:r>
            <a:r>
              <a:rPr lang="uk-UA" dirty="0" smtClean="0"/>
              <a:t>, вирізування, розпис)</a:t>
            </a:r>
          </a:p>
          <a:p>
            <a:r>
              <a:rPr lang="uk-UA" dirty="0" smtClean="0"/>
              <a:t>Лоза </a:t>
            </a:r>
            <a:r>
              <a:rPr lang="uk-UA" dirty="0"/>
              <a:t>(плетіння)</a:t>
            </a:r>
          </a:p>
          <a:p>
            <a:r>
              <a:rPr lang="uk-UA" dirty="0"/>
              <a:t>Картон (вирізування та склеювання)</a:t>
            </a:r>
          </a:p>
          <a:p>
            <a:r>
              <a:rPr lang="uk-UA" dirty="0"/>
              <a:t>Фанера, ДВП (вирізування</a:t>
            </a:r>
            <a:r>
              <a:rPr lang="uk-UA" dirty="0" smtClean="0"/>
              <a:t>)</a:t>
            </a:r>
          </a:p>
          <a:p>
            <a:pPr marL="0" indent="0">
              <a:buNone/>
            </a:pPr>
            <a:r>
              <a:rPr lang="uk-UA" sz="3400" b="1" dirty="0" smtClean="0"/>
              <a:t>Оздоблення</a:t>
            </a:r>
            <a:r>
              <a:rPr lang="uk-UA" sz="3400" b="1" dirty="0"/>
              <a:t>:</a:t>
            </a:r>
          </a:p>
          <a:p>
            <a:r>
              <a:rPr lang="uk-UA" dirty="0"/>
              <a:t>Папір (наклеювання)</a:t>
            </a:r>
          </a:p>
          <a:p>
            <a:r>
              <a:rPr lang="uk-UA" dirty="0" smtClean="0"/>
              <a:t>Трава </a:t>
            </a:r>
            <a:r>
              <a:rPr lang="uk-UA" dirty="0"/>
              <a:t>(намотування)</a:t>
            </a:r>
          </a:p>
          <a:p>
            <a:r>
              <a:rPr lang="uk-UA" dirty="0"/>
              <a:t>Солома (плетіння, аплікація)</a:t>
            </a:r>
          </a:p>
          <a:p>
            <a:r>
              <a:rPr lang="uk-UA" dirty="0"/>
              <a:t>Нитки кольорові, мотузки (намотування)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242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admin\Desktop\Різдвяні зірки\Маски\68776949_1890296384439522_671278505471770624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32" y="0"/>
            <a:ext cx="43197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844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Символ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ка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Первісно вона була символом самого Сонця, яке починаючи з 25 грудня, повертає на весну або воскрешає, аби дати природі шанс на нове плідне життя. Тому зірку лаштували так, аби вона оберталась. Цим Зірка нагадувала сонцеворот протягом року.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Зірка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 — символ Сонця, отже, вогню і тепла. </a:t>
            </a:r>
          </a:p>
          <a:p>
            <a:pPr algn="ctr"/>
            <a:r>
              <a:rPr lang="ru-RU" dirty="0"/>
              <a:t>Різдвяна зірка — атрибут пов'язаний з народженням Ісуса Христа, адже чудесне народження провістила саме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«Вифлеємська зірка».</a:t>
            </a:r>
          </a:p>
        </p:txBody>
      </p:sp>
    </p:spTree>
    <p:extLst>
      <p:ext uri="{BB962C8B-B14F-4D97-AF65-F5344CB8AC3E}">
        <p14:creationId xmlns:p14="http://schemas.microsoft.com/office/powerpoint/2010/main" val="1484116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admin\Desktop\Різдвяні зірки\Маски\398345116_746195160887666_6004775080546694718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6" r="14546"/>
          <a:stretch/>
        </p:blipFill>
        <p:spPr bwMode="auto">
          <a:xfrm>
            <a:off x="1902542" y="1"/>
            <a:ext cx="5456904" cy="686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209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admin\Desktop\Різдвяні зірки\Маски\385324534_726706379503211_704290230283966062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4" y="0"/>
            <a:ext cx="6824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892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56" y="403865"/>
            <a:ext cx="2335768" cy="31143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6" y="404664"/>
            <a:ext cx="2330114" cy="31068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42" y="404664"/>
            <a:ext cx="2330114" cy="3106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84" y="3717032"/>
            <a:ext cx="2134923" cy="2846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09" y="3705012"/>
            <a:ext cx="3811443" cy="285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75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admin\Desktop\Різдвяні зірки\Маски\133714476_878261606070577_6495756461828047539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62781"/>
            <a:ext cx="2551212" cy="318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admin\Desktop\Різдвяні зірки\Маски\photo_2023-07-05_09-44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15257"/>
            <a:ext cx="2551212" cy="25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admin\Desktop\Різдвяні зірки\Маски\132653943_876284179601653_200005428749400044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260" y="715257"/>
            <a:ext cx="2551212" cy="25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admin\Desktop\Різдвяні зірки\406938961_7128713737216721_2628756190209810266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02" y="1240864"/>
            <a:ext cx="2994196" cy="449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admin\Desktop\Різдвяні зірки\132724841_876951122868292_2595540677900431644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603" y="4116927"/>
            <a:ext cx="2534869" cy="253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06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647563" y="332656"/>
            <a:ext cx="7848874" cy="5976664"/>
            <a:chOff x="971599" y="332656"/>
            <a:chExt cx="7848874" cy="5976664"/>
          </a:xfrm>
        </p:grpSpPr>
        <p:pic>
          <p:nvPicPr>
            <p:cNvPr id="22530" name="Picture 2" descr="C:\Users\admin\Desktop\Різдвяні зірки\Маски\137634358_3515652661867304_1450365329618396822_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99" y="332656"/>
              <a:ext cx="3744417" cy="280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1" name="Picture 3" descr="C:\Users\admin\Desktop\Різдвяні зірки\Маски\138101340_3515653511867219_5209674196249382323_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32656"/>
              <a:ext cx="3744417" cy="280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3" name="Picture 5" descr="C:\Users\admin\Desktop\Різдвяні зірки\Маски\138476397_3515653935200510_7621346050528209267_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99" y="3501008"/>
              <a:ext cx="3744417" cy="280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4" name="Picture 6" descr="C:\Users\admin\Desktop\Різдвяні зірки\Маски\138742233_3515652588533978_5179970045668413127_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368" y="3501008"/>
              <a:ext cx="3744417" cy="280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8930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admin\Desktop\Різдвяні зірки\Маски\408227595_18323258638109001_33916300656228561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8" r="23997" b="7043"/>
          <a:stretch/>
        </p:blipFill>
        <p:spPr bwMode="auto">
          <a:xfrm>
            <a:off x="2634812" y="-1"/>
            <a:ext cx="3874376" cy="688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6786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C:\Users\admin\Desktop\Різдвяні зірки\Маски\77323834_2385142581800977_618667868367618048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801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1" b="30324"/>
          <a:stretch/>
        </p:blipFill>
        <p:spPr bwMode="auto">
          <a:xfrm>
            <a:off x="813259" y="29036"/>
            <a:ext cx="7517482" cy="679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675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8D608"/>
                </a:solidFill>
                <a:latin typeface="Arial Black" pitchFamily="34" charset="0"/>
              </a:rPr>
              <a:t>Торбинки </a:t>
            </a:r>
            <a:r>
              <a:rPr lang="uk-UA" dirty="0" smtClean="0">
                <a:solidFill>
                  <a:srgbClr val="F8D608"/>
                </a:solidFill>
                <a:latin typeface="Arial Black" pitchFamily="34" charset="0"/>
              </a:rPr>
              <a:t>пос</a:t>
            </a:r>
            <a:r>
              <a:rPr lang="en-US" dirty="0" smtClean="0">
                <a:solidFill>
                  <a:srgbClr val="F8D608"/>
                </a:solidFill>
                <a:latin typeface="Arial Black" pitchFamily="34" charset="0"/>
              </a:rPr>
              <a:t>i</a:t>
            </a:r>
            <a:r>
              <a:rPr lang="uk-UA" dirty="0" smtClean="0">
                <a:solidFill>
                  <a:srgbClr val="F8D608"/>
                </a:solidFill>
                <a:latin typeface="Arial Black" pitchFamily="34" charset="0"/>
              </a:rPr>
              <a:t>вальника</a:t>
            </a:r>
            <a:endParaRPr lang="ru-RU" dirty="0">
              <a:solidFill>
                <a:srgbClr val="F8D608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Обряд </a:t>
            </a:r>
            <a:r>
              <a:rPr lang="ru-RU" dirty="0"/>
              <a:t>«</a:t>
            </a:r>
            <a:r>
              <a:rPr lang="ru-RU" dirty="0"/>
              <a:t>засівання</a:t>
            </a:r>
            <a:r>
              <a:rPr lang="ru-RU" dirty="0"/>
              <a:t>», «</a:t>
            </a:r>
            <a:r>
              <a:rPr lang="ru-RU" dirty="0"/>
              <a:t>посипання</a:t>
            </a:r>
            <a:r>
              <a:rPr lang="ru-RU" dirty="0"/>
              <a:t>» </a:t>
            </a:r>
            <a:r>
              <a:rPr lang="ru-RU" dirty="0" smtClean="0"/>
              <a:t>носив аграрно-</a:t>
            </a:r>
            <a:r>
              <a:rPr lang="ru-RU" dirty="0" smtClean="0"/>
              <a:t>магічний</a:t>
            </a:r>
            <a:r>
              <a:rPr lang="ru-RU" dirty="0" smtClean="0"/>
              <a:t> </a:t>
            </a:r>
            <a:r>
              <a:rPr lang="ru-RU" dirty="0"/>
              <a:t>в</a:t>
            </a:r>
            <a:r>
              <a:rPr lang="ru-RU" dirty="0" smtClean="0"/>
              <a:t>иразний</a:t>
            </a:r>
            <a:r>
              <a:rPr lang="ru-RU" dirty="0" smtClean="0"/>
              <a:t> </a:t>
            </a:r>
            <a:r>
              <a:rPr lang="ru-RU" dirty="0" smtClean="0"/>
              <a:t>зміст</a:t>
            </a:r>
            <a:r>
              <a:rPr lang="ru-RU" dirty="0" smtClean="0"/>
              <a:t>.</a:t>
            </a:r>
          </a:p>
          <a:p>
            <a:r>
              <a:rPr lang="ru-RU" dirty="0"/>
              <a:t>Посипальники</a:t>
            </a:r>
            <a:r>
              <a:rPr lang="ru-RU" dirty="0"/>
              <a:t> (хлопчики 7-14 </a:t>
            </a:r>
            <a:r>
              <a:rPr lang="ru-RU" dirty="0"/>
              <a:t>років</a:t>
            </a:r>
            <a:r>
              <a:rPr lang="ru-RU" dirty="0"/>
              <a:t>) починали ходили по селу </a:t>
            </a:r>
            <a:r>
              <a:rPr lang="ru-RU" dirty="0"/>
              <a:t>ще</a:t>
            </a:r>
            <a:r>
              <a:rPr lang="ru-RU" dirty="0"/>
              <a:t> </a:t>
            </a:r>
            <a:r>
              <a:rPr lang="ru-RU" dirty="0"/>
              <a:t>вдосвіта</a:t>
            </a:r>
            <a:r>
              <a:rPr lang="ru-RU" dirty="0"/>
              <a:t>. У руках вони носили </a:t>
            </a:r>
            <a:r>
              <a:rPr lang="ru-RU" dirty="0">
                <a:solidFill>
                  <a:srgbClr val="F68222"/>
                </a:solidFill>
              </a:rPr>
              <a:t>торбинки</a:t>
            </a:r>
            <a:r>
              <a:rPr lang="ru-RU" dirty="0"/>
              <a:t> або </a:t>
            </a:r>
            <a:r>
              <a:rPr lang="ru-RU" dirty="0">
                <a:solidFill>
                  <a:srgbClr val="F68222"/>
                </a:solidFill>
              </a:rPr>
              <a:t>рукавиці</a:t>
            </a:r>
            <a:r>
              <a:rPr lang="ru-RU" dirty="0"/>
              <a:t>, </a:t>
            </a:r>
            <a:r>
              <a:rPr lang="ru-RU" dirty="0"/>
              <a:t>наповнені</a:t>
            </a:r>
            <a:r>
              <a:rPr lang="ru-RU" dirty="0"/>
              <a:t> зерном. </a:t>
            </a:r>
            <a:endParaRPr lang="ru-RU" dirty="0" smtClean="0"/>
          </a:p>
          <a:p>
            <a:r>
              <a:rPr lang="ru-RU" dirty="0" smtClean="0"/>
              <a:t>Посипальники</a:t>
            </a:r>
            <a:r>
              <a:rPr lang="ru-RU" dirty="0" smtClean="0"/>
              <a:t> </a:t>
            </a:r>
            <a:r>
              <a:rPr lang="ru-RU" dirty="0"/>
              <a:t>здійснювали</a:t>
            </a:r>
            <a:r>
              <a:rPr lang="ru-RU" dirty="0"/>
              <a:t> </a:t>
            </a:r>
            <a:r>
              <a:rPr lang="ru-RU" dirty="0"/>
              <a:t>символічне</a:t>
            </a:r>
            <a:r>
              <a:rPr lang="ru-RU" dirty="0"/>
              <a:t> </a:t>
            </a:r>
            <a:r>
              <a:rPr lang="ru-RU" dirty="0"/>
              <a:t>засівання</a:t>
            </a:r>
            <a:r>
              <a:rPr lang="ru-RU" dirty="0"/>
              <a:t>, яке </a:t>
            </a:r>
            <a:r>
              <a:rPr lang="ru-RU" dirty="0"/>
              <a:t>супроводжувалося</a:t>
            </a:r>
            <a:r>
              <a:rPr lang="ru-RU" dirty="0"/>
              <a:t> </a:t>
            </a:r>
            <a:r>
              <a:rPr lang="ru-RU" dirty="0"/>
              <a:t>традиційними</a:t>
            </a:r>
            <a:r>
              <a:rPr lang="ru-RU" dirty="0"/>
              <a:t> </a:t>
            </a:r>
            <a:r>
              <a:rPr lang="ru-RU" dirty="0" smtClean="0"/>
              <a:t>побажаннями</a:t>
            </a:r>
            <a:r>
              <a:rPr lang="ru-RU" dirty="0"/>
              <a:t>: «На </a:t>
            </a:r>
            <a:r>
              <a:rPr lang="ru-RU" dirty="0"/>
              <a:t>щастя</a:t>
            </a:r>
            <a:r>
              <a:rPr lang="ru-RU" dirty="0"/>
              <a:t>, на </a:t>
            </a:r>
            <a:r>
              <a:rPr lang="ru-RU" dirty="0"/>
              <a:t>здоров’я</a:t>
            </a:r>
            <a:r>
              <a:rPr lang="ru-RU" dirty="0"/>
              <a:t>, на </a:t>
            </a:r>
            <a:r>
              <a:rPr lang="ru-RU" dirty="0"/>
              <a:t>Новий</a:t>
            </a:r>
            <a:r>
              <a:rPr lang="ru-RU" dirty="0"/>
              <a:t> </a:t>
            </a:r>
            <a:r>
              <a:rPr lang="ru-RU" dirty="0" smtClean="0"/>
              <a:t>рік</a:t>
            </a:r>
            <a:r>
              <a:rPr lang="ru-RU" dirty="0" smtClean="0"/>
              <a:t>: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F68222"/>
                </a:solidFill>
              </a:rPr>
              <a:t>Роди</a:t>
            </a:r>
            <a:r>
              <a:rPr lang="ru-RU" dirty="0">
                <a:solidFill>
                  <a:srgbClr val="F68222"/>
                </a:solidFill>
              </a:rPr>
              <a:t>, Боже, жито, </a:t>
            </a:r>
            <a:r>
              <a:rPr lang="ru-RU" dirty="0">
                <a:solidFill>
                  <a:srgbClr val="F68222"/>
                </a:solidFill>
              </a:rPr>
              <a:t>пшеницю</a:t>
            </a:r>
            <a:r>
              <a:rPr lang="ru-RU" dirty="0">
                <a:solidFill>
                  <a:srgbClr val="F68222"/>
                </a:solidFill>
              </a:rPr>
              <a:t>, на </a:t>
            </a:r>
            <a:r>
              <a:rPr lang="ru-RU" dirty="0">
                <a:solidFill>
                  <a:srgbClr val="F68222"/>
                </a:solidFill>
              </a:rPr>
              <a:t>загороді</a:t>
            </a:r>
            <a:r>
              <a:rPr lang="ru-RU" dirty="0">
                <a:solidFill>
                  <a:srgbClr val="F68222"/>
                </a:solidFill>
              </a:rPr>
              <a:t> </a:t>
            </a:r>
            <a:r>
              <a:rPr lang="ru-RU" dirty="0">
                <a:solidFill>
                  <a:srgbClr val="F68222"/>
                </a:solidFill>
              </a:rPr>
              <a:t>бика</a:t>
            </a:r>
            <a:r>
              <a:rPr lang="ru-RU" dirty="0">
                <a:solidFill>
                  <a:srgbClr val="F68222"/>
                </a:solidFill>
              </a:rPr>
              <a:t> й </a:t>
            </a:r>
            <a:r>
              <a:rPr lang="ru-RU" dirty="0">
                <a:solidFill>
                  <a:srgbClr val="F68222"/>
                </a:solidFill>
              </a:rPr>
              <a:t>телицю</a:t>
            </a:r>
            <a:r>
              <a:rPr lang="ru-RU" dirty="0">
                <a:solidFill>
                  <a:srgbClr val="F68222"/>
                </a:solidFill>
              </a:rPr>
              <a:t>, на </a:t>
            </a:r>
            <a:r>
              <a:rPr lang="ru-RU" dirty="0">
                <a:solidFill>
                  <a:srgbClr val="F68222"/>
                </a:solidFill>
              </a:rPr>
              <a:t>кошарі</a:t>
            </a:r>
            <a:r>
              <a:rPr lang="ru-RU" dirty="0">
                <a:solidFill>
                  <a:srgbClr val="F68222"/>
                </a:solidFill>
              </a:rPr>
              <a:t> барана й </a:t>
            </a:r>
            <a:r>
              <a:rPr lang="ru-RU" dirty="0">
                <a:solidFill>
                  <a:srgbClr val="F68222"/>
                </a:solidFill>
              </a:rPr>
              <a:t>ягницю</a:t>
            </a:r>
            <a:r>
              <a:rPr lang="ru-RU" dirty="0">
                <a:solidFill>
                  <a:srgbClr val="F68222"/>
                </a:solidFill>
              </a:rPr>
              <a:t>, у </a:t>
            </a:r>
            <a:r>
              <a:rPr lang="ru-RU" dirty="0">
                <a:solidFill>
                  <a:srgbClr val="F68222"/>
                </a:solidFill>
              </a:rPr>
              <a:t>запічку</a:t>
            </a:r>
            <a:r>
              <a:rPr lang="ru-RU" dirty="0">
                <a:solidFill>
                  <a:srgbClr val="F68222"/>
                </a:solidFill>
              </a:rPr>
              <a:t> </a:t>
            </a:r>
            <a:r>
              <a:rPr lang="ru-RU" dirty="0">
                <a:solidFill>
                  <a:srgbClr val="F68222"/>
                </a:solidFill>
              </a:rPr>
              <a:t>дітей</a:t>
            </a:r>
            <a:r>
              <a:rPr lang="ru-RU" dirty="0">
                <a:solidFill>
                  <a:srgbClr val="F68222"/>
                </a:solidFill>
              </a:rPr>
              <a:t> </a:t>
            </a:r>
            <a:r>
              <a:rPr lang="ru-RU" dirty="0">
                <a:solidFill>
                  <a:srgbClr val="F68222"/>
                </a:solidFill>
              </a:rPr>
              <a:t>копицю</a:t>
            </a:r>
            <a:r>
              <a:rPr lang="ru-RU" dirty="0">
                <a:solidFill>
                  <a:srgbClr val="F68222"/>
                </a:solidFill>
              </a:rPr>
              <a:t>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833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8D608"/>
                </a:solidFill>
                <a:latin typeface="Arial Black" pitchFamily="34" charset="0"/>
              </a:rPr>
              <a:t>Матер</a:t>
            </a:r>
            <a:r>
              <a:rPr lang="en-US" dirty="0" smtClean="0">
                <a:solidFill>
                  <a:srgbClr val="F8D608"/>
                </a:solidFill>
                <a:latin typeface="Arial Black" pitchFamily="34" charset="0"/>
              </a:rPr>
              <a:t>i</a:t>
            </a:r>
            <a:r>
              <a:rPr lang="uk-UA" dirty="0" smtClean="0">
                <a:solidFill>
                  <a:srgbClr val="F8D608"/>
                </a:solidFill>
                <a:latin typeface="Arial Black" pitchFamily="34" charset="0"/>
              </a:rPr>
              <a:t>али</a:t>
            </a:r>
            <a:r>
              <a:rPr lang="uk-UA" dirty="0" smtClean="0">
                <a:solidFill>
                  <a:srgbClr val="F8D608"/>
                </a:solidFill>
                <a:latin typeface="Arial Black" pitchFamily="34" charset="0"/>
              </a:rPr>
              <a:t> та оздоблення</a:t>
            </a:r>
            <a:r>
              <a:rPr lang="uk-UA" dirty="0" smtClean="0">
                <a:solidFill>
                  <a:srgbClr val="F8D608"/>
                </a:solidFill>
                <a:latin typeface="Rubius" pitchFamily="2" charset="0"/>
              </a:rPr>
              <a:t>.</a:t>
            </a:r>
            <a:endParaRPr lang="ru-RU" dirty="0">
              <a:solidFill>
                <a:srgbClr val="F8D608"/>
              </a:solidFill>
              <a:latin typeface="Rubius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b="1" dirty="0" smtClean="0"/>
              <a:t>Матеріали:</a:t>
            </a:r>
          </a:p>
          <a:p>
            <a:r>
              <a:rPr lang="uk-UA" dirty="0" smtClean="0"/>
              <a:t>Тканина</a:t>
            </a:r>
          </a:p>
          <a:p>
            <a:r>
              <a:rPr lang="uk-UA" dirty="0" smtClean="0"/>
              <a:t>Шкіра</a:t>
            </a:r>
          </a:p>
          <a:p>
            <a:r>
              <a:rPr lang="uk-UA" dirty="0" smtClean="0"/>
              <a:t>Вовна</a:t>
            </a:r>
          </a:p>
          <a:p>
            <a:pPr marL="0" indent="0">
              <a:buNone/>
            </a:pPr>
            <a:r>
              <a:rPr lang="uk-UA" b="1" dirty="0" smtClean="0"/>
              <a:t>Оздоблення:</a:t>
            </a:r>
          </a:p>
          <a:p>
            <a:r>
              <a:rPr lang="uk-UA" dirty="0" smtClean="0"/>
              <a:t>Ткацтво</a:t>
            </a:r>
          </a:p>
          <a:p>
            <a:r>
              <a:rPr lang="uk-UA" dirty="0" smtClean="0"/>
              <a:t>Вишивка</a:t>
            </a:r>
          </a:p>
          <a:p>
            <a:r>
              <a:rPr lang="uk-UA" dirty="0" smtClean="0"/>
              <a:t>Вибійка</a:t>
            </a:r>
          </a:p>
          <a:p>
            <a:r>
              <a:rPr lang="uk-UA" dirty="0" smtClean="0"/>
              <a:t>Аплікція</a:t>
            </a:r>
            <a:endParaRPr lang="uk-UA" dirty="0" smtClean="0"/>
          </a:p>
          <a:p>
            <a:r>
              <a:rPr lang="uk-UA" dirty="0" smtClean="0"/>
              <a:t>Валяння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9397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Особливост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виготовлення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Як правило, атрибут виготовлявся із звичайного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решета</a:t>
            </a:r>
            <a:r>
              <a:rPr lang="ru-RU" dirty="0" smtClean="0"/>
              <a:t>, до якого прилагоджували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«роги» </a:t>
            </a:r>
            <a:r>
              <a:rPr lang="ru-RU" dirty="0" smtClean="0"/>
              <a:t>(8, 9, 10, 12 чи 16) та обклеювали різнокольоровим промасленим папером, прикрашали фольгою, стрічками й китицями. До бокових стінок могли бути прикріплені картинки на релігійні сюжети. Всередину Зірки вставляли свічку, утворюючи щось на зразок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«чарівного ліхтаря». </a:t>
            </a:r>
            <a:r>
              <a:rPr lang="ru-RU" dirty="0" smtClean="0"/>
              <a:t>Інколи Зірка могла обертатися навколо своєї осі. 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763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C:\Users\admin\Desktop\Різдвяні зірки\5660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98" y="14064"/>
            <a:ext cx="5122404" cy="682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48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/>
          <a:stretch/>
        </p:blipFill>
        <p:spPr bwMode="auto">
          <a:xfrm>
            <a:off x="1691680" y="3240"/>
            <a:ext cx="5760640" cy="685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4896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95" y="-2510"/>
            <a:ext cx="3865811" cy="686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110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 descr="Немає опису світлини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048" y="0"/>
            <a:ext cx="5377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93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 descr="Немає опису світлин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536" y="0"/>
            <a:ext cx="5138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089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C:\Users\admin\Desktop\Різдвяні зірки\WWgHPIMG_20230504_1049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r="9395" b="12754"/>
          <a:stretch/>
        </p:blipFill>
        <p:spPr bwMode="auto">
          <a:xfrm>
            <a:off x="2490296" y="12654"/>
            <a:ext cx="4163409" cy="68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148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uk-UA" sz="4800" dirty="0" smtClean="0">
              <a:solidFill>
                <a:srgbClr val="F8D608"/>
              </a:solidFill>
              <a:latin typeface="Rubius" pitchFamily="2" charset="0"/>
            </a:endParaRPr>
          </a:p>
          <a:p>
            <a:pPr marL="0" indent="0" algn="ctr">
              <a:buNone/>
            </a:pPr>
            <a:r>
              <a:rPr lang="uk-UA" sz="5400" dirty="0" smtClean="0">
                <a:solidFill>
                  <a:srgbClr val="F8D608"/>
                </a:solidFill>
                <a:latin typeface="Arial Black" pitchFamily="34" charset="0"/>
              </a:rPr>
              <a:t>Дякую за увагу!!!</a:t>
            </a:r>
            <a:endParaRPr lang="ru-RU" sz="5400" dirty="0">
              <a:solidFill>
                <a:srgbClr val="F8D608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091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К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льк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сть промен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uk-UA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в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В традиції найчастіше зустрічається </a:t>
            </a:r>
            <a:r>
              <a:rPr lang="ru-RU" sz="3600" dirty="0" smtClean="0">
                <a:solidFill>
                  <a:srgbClr val="F68222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dirty="0" smtClean="0">
                <a:solidFill>
                  <a:srgbClr val="F682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(днів тижня)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промінців, </a:t>
            </a:r>
            <a:r>
              <a:rPr lang="ru-RU" sz="3600" dirty="0" smtClean="0">
                <a:solidFill>
                  <a:srgbClr val="F68222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dirty="0" smtClean="0">
                <a:solidFill>
                  <a:srgbClr val="F682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dirty="0">
                <a:latin typeface="Arial" pitchFamily="34" charset="0"/>
                <a:cs typeface="Arial" pitchFamily="34" charset="0"/>
              </a:rPr>
              <a:t>гармонія, трикутник тріади і потроєння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трійки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символ </a:t>
            </a:r>
            <a:r>
              <a:rPr lang="ru-RU" dirty="0">
                <a:latin typeface="Arial" pitchFamily="34" charset="0"/>
                <a:cs typeface="Arial" pitchFamily="34" charset="0"/>
              </a:rPr>
              <a:t>3 світів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) і </a:t>
            </a:r>
            <a:r>
              <a:rPr lang="ru-RU" sz="3600" dirty="0" smtClean="0">
                <a:solidFill>
                  <a:srgbClr val="F68222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dirty="0" smtClean="0">
                <a:solidFill>
                  <a:srgbClr val="F682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(кількість місяців).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Християнська зірка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восьмипроменева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українському народному мистецтві здавна прослідковується саме парна система символіки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 — 4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(4 напрямки світу). </a:t>
            </a:r>
          </a:p>
          <a:p>
            <a:r>
              <a:rPr lang="ru-RU" dirty="0" smtClean="0">
                <a:solidFill>
                  <a:srgbClr val="F68222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- кутна зірка - зірка </a:t>
            </a:r>
            <a:r>
              <a:rPr lang="ru-RU" dirty="0">
                <a:latin typeface="Arial" pitchFamily="34" charset="0"/>
                <a:cs typeface="Arial" pitchFamily="34" charset="0"/>
              </a:rPr>
              <a:t>Давида складається з 2 трикутників, які накладені один на одного.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Основний </a:t>
            </a:r>
            <a:r>
              <a:rPr lang="ru-RU" dirty="0">
                <a:latin typeface="Arial" pitchFamily="34" charset="0"/>
                <a:cs typeface="Arial" pitchFamily="34" charset="0"/>
              </a:rPr>
              <a:t>символ народу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Ізраїлю.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Саме </a:t>
            </a:r>
            <a:r>
              <a:rPr lang="ru-RU" sz="3600" dirty="0" smtClean="0">
                <a:solidFill>
                  <a:srgbClr val="F68222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 кутна зірка зустрічається </a:t>
            </a:r>
            <a:r>
              <a:rPr lang="ru-RU" dirty="0">
                <a:latin typeface="Arial" pitchFamily="34" charset="0"/>
                <a:cs typeface="Arial" pitchFamily="34" charset="0"/>
              </a:rPr>
              <a:t>в багатьох культурах світу, в Україні вона зустрічається і в витинанках, і в вишивці.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Вважається що чим більше променів, </a:t>
            </a:r>
            <a:r>
              <a:rPr lang="ru-RU" dirty="0">
                <a:latin typeface="Arial" pitchFamily="34" charset="0"/>
                <a:cs typeface="Arial" pitchFamily="34" charset="0"/>
              </a:rPr>
              <a:t>тим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краща зірка.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772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Особлив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різдвян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традиц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ii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на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Волин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i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.</a:t>
            </a:r>
            <a:endParaRPr lang="ru-RU" sz="36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У селі Проходи Любешівського району живе  </a:t>
            </a:r>
            <a:r>
              <a:rPr lang="ru-RU" b="1" dirty="0"/>
              <a:t>Василь Круковець</a:t>
            </a:r>
            <a:r>
              <a:rPr lang="ru-RU" dirty="0"/>
              <a:t>, який </a:t>
            </a:r>
            <a:r>
              <a:rPr lang="ru-RU" dirty="0"/>
              <a:t>власноруч</a:t>
            </a:r>
            <a:r>
              <a:rPr lang="ru-RU" dirty="0"/>
              <a:t> </a:t>
            </a:r>
            <a:r>
              <a:rPr lang="ru-RU" dirty="0"/>
              <a:t>виготовляє</a:t>
            </a:r>
            <a:r>
              <a:rPr lang="ru-RU" dirty="0"/>
              <a:t>   </a:t>
            </a:r>
            <a:r>
              <a:rPr lang="ru-RU" dirty="0"/>
              <a:t>традиційний</a:t>
            </a:r>
            <a:r>
              <a:rPr lang="ru-RU" dirty="0"/>
              <a:t> символ </a:t>
            </a:r>
            <a:r>
              <a:rPr lang="ru-RU" dirty="0"/>
              <a:t>колядників</a:t>
            </a:r>
            <a:r>
              <a:rPr lang="ru-RU" dirty="0"/>
              <a:t> </a:t>
            </a:r>
            <a:r>
              <a:rPr lang="ru-RU" dirty="0" smtClean="0"/>
              <a:t>–</a:t>
            </a:r>
            <a:r>
              <a:rPr lang="ru-RU" dirty="0" smtClean="0"/>
              <a:t>різдвяну</a:t>
            </a:r>
            <a:r>
              <a:rPr lang="ru-RU" dirty="0" smtClean="0"/>
              <a:t> зірку</a:t>
            </a:r>
            <a:r>
              <a:rPr lang="ru-RU" dirty="0"/>
              <a:t> </a:t>
            </a:r>
            <a:r>
              <a:rPr lang="ru-RU" dirty="0" smtClean="0"/>
              <a:t>на 7 променів.</a:t>
            </a:r>
          </a:p>
          <a:p>
            <a:r>
              <a:rPr lang="ru-RU" dirty="0" smtClean="0"/>
              <a:t>Взірцем</a:t>
            </a:r>
            <a:r>
              <a:rPr lang="ru-RU" dirty="0" smtClean="0"/>
              <a:t> </a:t>
            </a:r>
            <a:r>
              <a:rPr lang="ru-RU" dirty="0"/>
              <a:t>для </a:t>
            </a:r>
            <a:r>
              <a:rPr lang="ru-RU" dirty="0"/>
              <a:t>майстра</a:t>
            </a:r>
            <a:r>
              <a:rPr lang="ru-RU" dirty="0"/>
              <a:t> стала </a:t>
            </a:r>
            <a:r>
              <a:rPr lang="ru-RU" dirty="0"/>
              <a:t>дуже</a:t>
            </a:r>
            <a:r>
              <a:rPr lang="ru-RU" dirty="0"/>
              <a:t> стара </a:t>
            </a:r>
            <a:r>
              <a:rPr lang="ru-RU" dirty="0"/>
              <a:t>саморобна</a:t>
            </a:r>
            <a:r>
              <a:rPr lang="ru-RU" dirty="0"/>
              <a:t> зірка, яку </a:t>
            </a:r>
            <a:r>
              <a:rPr lang="ru-RU" dirty="0"/>
              <a:t>знайшла</a:t>
            </a:r>
            <a:r>
              <a:rPr lang="ru-RU" dirty="0"/>
              <a:t> </a:t>
            </a:r>
            <a:r>
              <a:rPr lang="ru-RU" dirty="0"/>
              <a:t>жителька</a:t>
            </a:r>
            <a:r>
              <a:rPr lang="ru-RU" dirty="0"/>
              <a:t> села </a:t>
            </a:r>
            <a:r>
              <a:rPr lang="ru-RU" dirty="0"/>
              <a:t>Погулянка</a:t>
            </a:r>
            <a:r>
              <a:rPr lang="ru-RU" dirty="0"/>
              <a:t> </a:t>
            </a:r>
            <a:r>
              <a:rPr lang="ru-RU" b="1" dirty="0"/>
              <a:t>Ніна</a:t>
            </a:r>
            <a:r>
              <a:rPr lang="ru-RU" b="1" dirty="0"/>
              <a:t> </a:t>
            </a:r>
            <a:r>
              <a:rPr lang="ru-RU" b="1" dirty="0"/>
              <a:t>Клямар</a:t>
            </a:r>
            <a:r>
              <a:rPr lang="ru-RU" dirty="0"/>
              <a:t> на </a:t>
            </a:r>
            <a:r>
              <a:rPr lang="ru-RU" dirty="0"/>
              <a:t>горищі</a:t>
            </a:r>
            <a:r>
              <a:rPr lang="ru-RU" dirty="0"/>
              <a:t> </a:t>
            </a:r>
            <a:r>
              <a:rPr lang="ru-RU" dirty="0"/>
              <a:t>свого</a:t>
            </a:r>
            <a:r>
              <a:rPr lang="ru-RU" dirty="0"/>
              <a:t>  </a:t>
            </a:r>
            <a:r>
              <a:rPr lang="ru-RU" dirty="0"/>
              <a:t>будинку</a:t>
            </a:r>
            <a:r>
              <a:rPr lang="ru-RU" dirty="0"/>
              <a:t>.</a:t>
            </a:r>
            <a:endParaRPr lang="uk-UA" dirty="0" smtClean="0"/>
          </a:p>
          <a:p>
            <a:pPr algn="ctr"/>
            <a:r>
              <a:rPr lang="en-US" dirty="0" smtClean="0">
                <a:solidFill>
                  <a:srgbClr val="F68222"/>
                </a:solidFill>
              </a:rPr>
              <a:t>https</a:t>
            </a:r>
            <a:r>
              <a:rPr lang="en-US" dirty="0">
                <a:solidFill>
                  <a:srgbClr val="F68222"/>
                </a:solidFill>
              </a:rPr>
              <a:t>://youtu.be/O2pnpdgxw24?si=I8MtMTKQZxljZYJr</a:t>
            </a:r>
            <a:endParaRPr lang="ru-RU" dirty="0">
              <a:solidFill>
                <a:srgbClr val="F68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65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06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617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" y="836712"/>
            <a:ext cx="909344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345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06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8935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637</Words>
  <Application>Microsoft Office PowerPoint</Application>
  <PresentationFormat>Екран (4:3)</PresentationFormat>
  <Paragraphs>103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46</vt:i4>
      </vt:variant>
    </vt:vector>
  </HeadingPairs>
  <TitlesOfParts>
    <vt:vector size="47" baseType="lpstr">
      <vt:lpstr>Тема Office</vt:lpstr>
      <vt:lpstr>Регiональні особливостi та сучаснi тенденцiї в мистецтвi створення колядницької атрибутики  (зірки, маски,торбинки, тощо).  Викладач Волинського фахового коледжу культури і мистецтв ім. І. Ф. Стравінького, членкиня НСМНМУ, майстер лозоплетіння. Щур  Орися Георгіївна м. Луцьк, 2023 р</vt:lpstr>
      <vt:lpstr>Зiрки</vt:lpstr>
      <vt:lpstr>Символiка</vt:lpstr>
      <vt:lpstr>Особливостi виготовлення</vt:lpstr>
      <vt:lpstr>Кiлькiсть променiв</vt:lpstr>
      <vt:lpstr>Особливi різдвянi традицii на Волинi.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Сучаснi тенденцiї виготовлення рiздвяних зiрок</vt:lpstr>
      <vt:lpstr>Матерiали і технiки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Рiздвянi маски</vt:lpstr>
      <vt:lpstr>Основнi персонажi ряджених</vt:lpstr>
      <vt:lpstr>Матерiали і технiки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Торбинки посiвальника</vt:lpstr>
      <vt:lpstr>Матерiали та оздоблення.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36</cp:revision>
  <dcterms:created xsi:type="dcterms:W3CDTF">2023-12-04T21:30:08Z</dcterms:created>
  <dcterms:modified xsi:type="dcterms:W3CDTF">2023-12-08T12:37:05Z</dcterms:modified>
</cp:coreProperties>
</file>